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Raleway"/>
      <p:regular r:id="rId74"/>
      <p:bold r:id="rId75"/>
      <p:italic r:id="rId76"/>
      <p:boldItalic r:id="rId77"/>
    </p:embeddedFont>
    <p:embeddedFont>
      <p:font typeface="Lat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italic.fntdata"/><Relationship Id="rId81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aleway-bold.fntdata"/><Relationship Id="rId30" Type="http://schemas.openxmlformats.org/officeDocument/2006/relationships/slide" Target="slides/slide25.xml"/><Relationship Id="rId74" Type="http://schemas.openxmlformats.org/officeDocument/2006/relationships/font" Target="fonts/Raleway-regular.fntdata"/><Relationship Id="rId33" Type="http://schemas.openxmlformats.org/officeDocument/2006/relationships/slide" Target="slides/slide28.xml"/><Relationship Id="rId77" Type="http://schemas.openxmlformats.org/officeDocument/2006/relationships/font" Target="fonts/Raleway-boldItalic.fntdata"/><Relationship Id="rId32" Type="http://schemas.openxmlformats.org/officeDocument/2006/relationships/slide" Target="slides/slide27.xml"/><Relationship Id="rId76" Type="http://schemas.openxmlformats.org/officeDocument/2006/relationships/font" Target="fonts/Raleway-italic.fntdata"/><Relationship Id="rId35" Type="http://schemas.openxmlformats.org/officeDocument/2006/relationships/slide" Target="slides/slide30.xml"/><Relationship Id="rId79" Type="http://schemas.openxmlformats.org/officeDocument/2006/relationships/font" Target="fonts/Lato-bold.fntdata"/><Relationship Id="rId34" Type="http://schemas.openxmlformats.org/officeDocument/2006/relationships/slide" Target="slides/slide29.xml"/><Relationship Id="rId78" Type="http://schemas.openxmlformats.org/officeDocument/2006/relationships/font" Target="fonts/Lato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d860d78f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d860d78f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860d78f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d860d78f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d860d78f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d860d78f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d860d78f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d860d78f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860d78f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d860d78f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d860d78f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d860d78f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d860d78f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d860d78f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d860d78f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d860d78f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860d78f8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d860d78f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d860d78f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d860d78f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d860d78f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d860d78f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d860d78f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d860d78f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d860d78f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d860d78f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d860d78f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d860d78f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d860d78f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d860d78f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860d78f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860d78f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d860d78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d860d78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d860d78f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d860d78f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d860d78f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d860d78f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860d78f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d860d78f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d860d78f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d860d78f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d860d78f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d860d78f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d860d78f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d860d78f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d860d78f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d860d78f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d860d78f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d860d78f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d860d78f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d860d78f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d860d78f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d860d78f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d860d78f8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d860d78f8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d860d78f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d860d78f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d860d78f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d860d78f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d860d78f8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d860d78f8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d860d78f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d860d78f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d860d78f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d860d78f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860d78f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860d78f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d860d78f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d860d78f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d860d78f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d860d78f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d860d78f8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d860d78f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d860d78f8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d860d78f8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d860d78f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d860d78f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d860d78f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d860d78f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d860d78f8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d860d78f8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d860d78f8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d860d78f8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d860d78f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d860d78f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d860d78f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d860d78f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d860d78f8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d860d78f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d860d78f8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d860d78f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d860d78f8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d860d78f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d860d78f8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d860d78f8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d860d78f8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d860d78f8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d860d78f8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d860d78f8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d860d78f8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d860d78f8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d860d78f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d860d78f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d860d78f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d860d78f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d860d78f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d860d78f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d860d78f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d860d78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d860d78f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d860d78f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d860d78f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d860d78f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d860d78f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d860d78f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d860d78f8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d860d78f8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d860d78f8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d860d78f8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d860d78f8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d860d78f8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d860d78f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d860d78f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d860d78f8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d860d78f8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d860d78f8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d860d78f8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d860d78f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d860d78f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d860d78f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d860d78f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d860d78f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d860d78f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 And Mockito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Janmejaya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Pyramid!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16600"/>
            <a:ext cx="664826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 Testing Framework!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83825"/>
            <a:ext cx="774639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 Testing Framework!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425" y="1939025"/>
            <a:ext cx="4778416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Of This Course!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50" y="1995050"/>
            <a:ext cx="7279329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Junit-5 Architecture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425" y="1950225"/>
            <a:ext cx="510009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Junit-5 Architecture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50" y="2129500"/>
            <a:ext cx="8690850" cy="20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Junit-5 Architecture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375" y="1905400"/>
            <a:ext cx="5293468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Junit-5 Architecture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525" y="1927825"/>
            <a:ext cx="5335267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Junit-5 Architecture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25" y="1927800"/>
            <a:ext cx="735851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Junit-5 Vintage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1868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25" y="1318650"/>
            <a:ext cx="675096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HealthyCoderApp- The Project To Do Unit Test.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075" y="1995025"/>
            <a:ext cx="636344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HealthyCoderApp- The Project To Do Unit Test.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25" y="1927825"/>
            <a:ext cx="637315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HealthyCoderApp- The Project To Do Unit Test.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1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Junit Test Case!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025" y="1995050"/>
            <a:ext cx="5253946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Junit Test Case!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375" y="1927825"/>
            <a:ext cx="298233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Junit Test Case!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700" y="1950225"/>
            <a:ext cx="3005085" cy="298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Junit Test Case!</a:t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25" y="1916600"/>
            <a:ext cx="7264473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Fails!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6250"/>
            <a:ext cx="76887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Passes Now!</a:t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25" y="1853850"/>
            <a:ext cx="8208341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Fails As isDietRecommended returns False here</a:t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50" y="2006250"/>
            <a:ext cx="7900150" cy="29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153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Passes As isDietRecommended returns True!</a:t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25" y="2006250"/>
            <a:ext cx="8364073" cy="27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The Test Case Method: Should_When</a:t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00" y="1853850"/>
            <a:ext cx="8207199" cy="2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Given-When-Then (Arrange-Act-Assert)</a:t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00" y="1853850"/>
            <a:ext cx="718791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Given-When-Then (Arrange-Act-Assert)</a:t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75" y="1853850"/>
            <a:ext cx="720911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Given-When-Then (Arrange-Act-Assert)</a:t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600" y="1853850"/>
            <a:ext cx="5487411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AssertThrows to Throw Exception</a:t>
            </a:r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198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Assertions. If First Fails Next Will Not Run.</a:t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000" y="1972625"/>
            <a:ext cx="647560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AssertAll(): For Multiple Assertions</a:t>
            </a:r>
            <a:endParaRPr/>
          </a:p>
        </p:txBody>
      </p:sp>
      <p:pic>
        <p:nvPicPr>
          <p:cNvPr id="303" name="Google Shape;3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350" y="1961425"/>
            <a:ext cx="647560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AssertAll(): For Multiple Assertions</a:t>
            </a:r>
            <a:endParaRPr/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2" cy="1524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AssertNull(): To test Null</a:t>
            </a:r>
            <a:endParaRPr/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199" cy="260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Unit Test?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199" cy="297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AssertArrayEquals(): test equality between Arrays </a:t>
            </a:r>
            <a:endParaRPr/>
          </a:p>
        </p:txBody>
      </p:sp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00" y="1853850"/>
            <a:ext cx="713704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AssertAll(): test Object Equality </a:t>
            </a:r>
            <a:endParaRPr/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50" y="1927800"/>
            <a:ext cx="813600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AssertAll(): test Object Equality 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50" y="1927800"/>
            <a:ext cx="813600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@BeforeEach &amp; @AfterEach Annotations</a:t>
            </a:r>
            <a:r>
              <a:rPr lang="en"/>
              <a:t> </a:t>
            </a:r>
            <a:endParaRPr/>
          </a:p>
        </p:txBody>
      </p:sp>
      <p:pic>
        <p:nvPicPr>
          <p:cNvPr id="339" name="Google Shape;3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61425"/>
            <a:ext cx="747712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@BeforeAll &amp; @AfterAll Annotations </a:t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50" y="2006250"/>
            <a:ext cx="7734601" cy="19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@ParameterizedTest</a:t>
            </a:r>
            <a:r>
              <a:rPr lang="en"/>
              <a:t> &amp; @ValueSource</a:t>
            </a:r>
            <a:endParaRPr/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5" y="2006250"/>
            <a:ext cx="8314752" cy="210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@ParameterizedTest &amp; @CsvSource</a:t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6250"/>
            <a:ext cx="7921499" cy="28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@ParameterizedTest &amp; @CsvFileSource</a:t>
            </a:r>
            <a:endParaRPr/>
          </a:p>
        </p:txBody>
      </p:sp>
      <p:pic>
        <p:nvPicPr>
          <p:cNvPr id="363" name="Google Shape;3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21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@CsvFileSource and numLinesToSkip</a:t>
            </a:r>
            <a:endParaRPr/>
          </a:p>
        </p:txBody>
      </p:sp>
      <p:pic>
        <p:nvPicPr>
          <p:cNvPr id="369" name="Google Shape;3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50" y="2006250"/>
            <a:ext cx="8090650" cy="22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@RepeatedTest(count)</a:t>
            </a:r>
            <a:endParaRPr/>
          </a:p>
        </p:txBody>
      </p:sp>
      <p:pic>
        <p:nvPicPr>
          <p:cNvPr id="375" name="Google Shape;3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813471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2497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pic>
        <p:nvPicPr>
          <p:cNvPr id="381" name="Google Shape;3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25" y="1909875"/>
            <a:ext cx="689054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pic>
        <p:nvPicPr>
          <p:cNvPr id="387" name="Google Shape;3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139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AssumeTrue()</a:t>
            </a:r>
            <a:endParaRPr/>
          </a:p>
        </p:txBody>
      </p:sp>
      <p:pic>
        <p:nvPicPr>
          <p:cNvPr id="393" name="Google Shape;3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4" cy="18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AssumeTrue()</a:t>
            </a:r>
            <a:endParaRPr/>
          </a:p>
        </p:txBody>
      </p:sp>
      <p:pic>
        <p:nvPicPr>
          <p:cNvPr id="399" name="Google Shape;3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00" y="2006250"/>
            <a:ext cx="8348377" cy="19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AssumeTrue()</a:t>
            </a:r>
            <a:endParaRPr/>
          </a:p>
        </p:txBody>
      </p:sp>
      <p:pic>
        <p:nvPicPr>
          <p:cNvPr id="405" name="Google Shape;4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50" y="1905400"/>
            <a:ext cx="8397700" cy="29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Test</a:t>
            </a:r>
            <a:endParaRPr/>
          </a:p>
        </p:txBody>
      </p:sp>
      <p:pic>
        <p:nvPicPr>
          <p:cNvPr id="411" name="Google Shape;4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017450"/>
            <a:ext cx="6938192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Repeated</a:t>
            </a:r>
            <a:r>
              <a:rPr lang="en"/>
              <a:t> Test</a:t>
            </a:r>
            <a:endParaRPr/>
          </a:p>
        </p:txBody>
      </p:sp>
      <p:pic>
        <p:nvPicPr>
          <p:cNvPr id="417" name="Google Shape;4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6250"/>
            <a:ext cx="7831849" cy="26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Repeated Test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A Test Class</a:t>
            </a:r>
            <a:r>
              <a:rPr lang="en"/>
              <a:t> </a:t>
            </a:r>
            <a:endParaRPr/>
          </a:p>
        </p:txBody>
      </p:sp>
      <p:pic>
        <p:nvPicPr>
          <p:cNvPr id="428" name="Google Shape;4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700" y="560300"/>
            <a:ext cx="2830650" cy="45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A Test Class </a:t>
            </a:r>
            <a:endParaRPr/>
          </a:p>
        </p:txBody>
      </p:sp>
      <p:pic>
        <p:nvPicPr>
          <p:cNvPr id="434" name="Google Shape;43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438" y="2037625"/>
            <a:ext cx="514072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Unit Tests?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84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A Test Class </a:t>
            </a:r>
            <a:endParaRPr/>
          </a:p>
        </p:txBody>
      </p:sp>
      <p:pic>
        <p:nvPicPr>
          <p:cNvPr id="440" name="Google Shape;440;p72"/>
          <p:cNvPicPr preferRelativeResize="0"/>
          <p:nvPr/>
        </p:nvPicPr>
        <p:blipFill rotWithShape="1">
          <a:blip r:embed="rId3">
            <a:alphaModFix/>
          </a:blip>
          <a:srcRect b="3530" l="0" r="0" t="0"/>
          <a:stretch/>
        </p:blipFill>
        <p:spPr>
          <a:xfrm>
            <a:off x="892000" y="1916600"/>
            <a:ext cx="5685825" cy="28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A Test Class </a:t>
            </a:r>
            <a:endParaRPr/>
          </a:p>
        </p:txBody>
      </p:sp>
      <p:pic>
        <p:nvPicPr>
          <p:cNvPr id="446" name="Google Shape;4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350" y="1853850"/>
            <a:ext cx="29848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Junit 4 and Junit 5</a:t>
            </a:r>
            <a:r>
              <a:rPr lang="en"/>
              <a:t> </a:t>
            </a:r>
            <a:endParaRPr/>
          </a:p>
        </p:txBody>
      </p:sp>
      <p:pic>
        <p:nvPicPr>
          <p:cNvPr id="452" name="Google Shape;4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225" y="1853850"/>
            <a:ext cx="5247549" cy="31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Junit 4 and Junit 5</a:t>
            </a:r>
            <a:endParaRPr/>
          </a:p>
        </p:txBody>
      </p:sp>
      <p:pic>
        <p:nvPicPr>
          <p:cNvPr id="458" name="Google Shape;4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75" y="1983825"/>
            <a:ext cx="730078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Case Cheat Sheet</a:t>
            </a:r>
            <a:endParaRPr/>
          </a:p>
        </p:txBody>
      </p:sp>
      <p:pic>
        <p:nvPicPr>
          <p:cNvPr id="464" name="Google Shape;46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725" y="1950225"/>
            <a:ext cx="419506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Case Cheat Sheet</a:t>
            </a:r>
            <a:endParaRPr/>
          </a:p>
        </p:txBody>
      </p:sp>
      <p:pic>
        <p:nvPicPr>
          <p:cNvPr id="470" name="Google Shape;47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700" y="1950200"/>
            <a:ext cx="2411471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Case Cheat Sheet</a:t>
            </a:r>
            <a:endParaRPr/>
          </a:p>
        </p:txBody>
      </p:sp>
      <p:pic>
        <p:nvPicPr>
          <p:cNvPr id="476" name="Google Shape;47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075" y="1927825"/>
            <a:ext cx="367950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Case Cheat Sheet</a:t>
            </a:r>
            <a:endParaRPr/>
          </a:p>
        </p:txBody>
      </p:sp>
      <p:pic>
        <p:nvPicPr>
          <p:cNvPr id="482" name="Google Shape;48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975" y="2006250"/>
            <a:ext cx="2855584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Case Cheat Sheet</a:t>
            </a:r>
            <a:endParaRPr/>
          </a:p>
        </p:txBody>
      </p:sp>
      <p:pic>
        <p:nvPicPr>
          <p:cNvPr id="488" name="Google Shape;4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825" y="527075"/>
            <a:ext cx="2940450" cy="45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Unit Tests?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25" y="1853850"/>
            <a:ext cx="668930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</a:t>
            </a:r>
            <a:r>
              <a:rPr lang="en"/>
              <a:t>Unit Tests Necessary?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75" y="1927800"/>
            <a:ext cx="69198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Writes Unit Tests</a:t>
            </a:r>
            <a:r>
              <a:rPr lang="en"/>
              <a:t>?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199" cy="21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